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85000" cy="43192700"/>
  <p:notesSz cx="6858000" cy="9144000"/>
  <p:embeddedFontLst>
    <p:embeddedFont>
      <p:font typeface="Roboto" panose="020B0604020202020204" charset="0"/>
      <p:bold r:id="rId4"/>
      <p:boldItalic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gMGC/Xw4wllYa8NMouP45M6MTF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365EB40-7947-4E62-A463-F65EEEB2DD02}">
  <a:tblStyle styleId="{D365EB40-7947-4E62-A463-F65EEEB2DD0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1500" y="-39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customschemas.google.com/relationships/presentationmetadata" Target="meta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0" y="40467817"/>
            <a:ext cx="32385000" cy="2728058"/>
            <a:chOff x="0" y="-462411"/>
            <a:chExt cx="43180000" cy="3637411"/>
          </a:xfrm>
        </p:grpSpPr>
        <p:grpSp>
          <p:nvGrpSpPr>
            <p:cNvPr id="85" name="Google Shape;85;p1"/>
            <p:cNvGrpSpPr/>
            <p:nvPr/>
          </p:nvGrpSpPr>
          <p:grpSpPr>
            <a:xfrm>
              <a:off x="0" y="-462411"/>
              <a:ext cx="43180000" cy="3637411"/>
              <a:chOff x="0" y="-47625"/>
              <a:chExt cx="4447226" cy="374627"/>
            </a:xfrm>
          </p:grpSpPr>
          <p:sp>
            <p:nvSpPr>
              <p:cNvPr id="86" name="Google Shape;86;p1"/>
              <p:cNvSpPr/>
              <p:nvPr/>
            </p:nvSpPr>
            <p:spPr>
              <a:xfrm>
                <a:off x="0" y="0"/>
                <a:ext cx="4447226" cy="327002"/>
              </a:xfrm>
              <a:custGeom>
                <a:avLst/>
                <a:gdLst/>
                <a:ahLst/>
                <a:cxnLst/>
                <a:rect l="l" t="t" r="r" b="b"/>
                <a:pathLst>
                  <a:path w="4447226" h="327002" extrusionOk="0">
                    <a:moveTo>
                      <a:pt x="0" y="0"/>
                    </a:moveTo>
                    <a:lnTo>
                      <a:pt x="4447226" y="0"/>
                    </a:lnTo>
                    <a:lnTo>
                      <a:pt x="4447226" y="327002"/>
                    </a:lnTo>
                    <a:lnTo>
                      <a:pt x="0" y="327002"/>
                    </a:lnTo>
                    <a:close/>
                  </a:path>
                </a:pathLst>
              </a:custGeom>
              <a:solidFill>
                <a:srgbClr val="0D1824"/>
              </a:solidFill>
              <a:ln>
                <a:noFill/>
              </a:ln>
            </p:spPr>
          </p:sp>
          <p:sp>
            <p:nvSpPr>
              <p:cNvPr id="87" name="Google Shape;87;p1"/>
              <p:cNvSpPr txBox="1"/>
              <p:nvPr/>
            </p:nvSpPr>
            <p:spPr>
              <a:xfrm>
                <a:off x="0" y="-47625"/>
                <a:ext cx="4447226" cy="3746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0400" tIns="90400" rIns="90400" bIns="904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8" name="Google Shape;88;p1"/>
            <p:cNvSpPr/>
            <p:nvPr/>
          </p:nvSpPr>
          <p:spPr>
            <a:xfrm>
              <a:off x="35705878" y="735157"/>
              <a:ext cx="4934122" cy="1480887"/>
            </a:xfrm>
            <a:custGeom>
              <a:avLst/>
              <a:gdLst/>
              <a:ahLst/>
              <a:cxnLst/>
              <a:rect l="l" t="t" r="r" b="b"/>
              <a:pathLst>
                <a:path w="4934122" h="1480887" extrusionOk="0">
                  <a:moveTo>
                    <a:pt x="0" y="0"/>
                  </a:moveTo>
                  <a:lnTo>
                    <a:pt x="4934122" y="0"/>
                  </a:lnTo>
                  <a:lnTo>
                    <a:pt x="4934122" y="1480887"/>
                  </a:lnTo>
                  <a:lnTo>
                    <a:pt x="0" y="148088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</p:grpSp>
      <p:sp>
        <p:nvSpPr>
          <p:cNvPr id="91" name="Google Shape;91;p1"/>
          <p:cNvSpPr/>
          <p:nvPr/>
        </p:nvSpPr>
        <p:spPr>
          <a:xfrm>
            <a:off x="26031139" y="952500"/>
            <a:ext cx="4496486" cy="1905000"/>
          </a:xfrm>
          <a:custGeom>
            <a:avLst/>
            <a:gdLst/>
            <a:ahLst/>
            <a:cxnLst/>
            <a:rect l="l" t="t" r="r" b="b"/>
            <a:pathLst>
              <a:path w="4496486" h="1905000" extrusionOk="0">
                <a:moveTo>
                  <a:pt x="0" y="0"/>
                </a:moveTo>
                <a:lnTo>
                  <a:pt x="4496486" y="0"/>
                </a:lnTo>
                <a:lnTo>
                  <a:pt x="4496486" y="1905000"/>
                </a:lnTo>
                <a:lnTo>
                  <a:pt x="0" y="1905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grpSp>
        <p:nvGrpSpPr>
          <p:cNvPr id="93" name="Google Shape;93;p1"/>
          <p:cNvGrpSpPr/>
          <p:nvPr/>
        </p:nvGrpSpPr>
        <p:grpSpPr>
          <a:xfrm>
            <a:off x="0" y="7200120"/>
            <a:ext cx="32385000" cy="3447603"/>
            <a:chOff x="0" y="-9525"/>
            <a:chExt cx="2709333" cy="288427"/>
          </a:xfrm>
        </p:grpSpPr>
        <p:sp>
          <p:nvSpPr>
            <p:cNvPr id="94" name="Google Shape;94;p1"/>
            <p:cNvSpPr/>
            <p:nvPr/>
          </p:nvSpPr>
          <p:spPr>
            <a:xfrm>
              <a:off x="0" y="0"/>
              <a:ext cx="2709333" cy="278902"/>
            </a:xfrm>
            <a:custGeom>
              <a:avLst/>
              <a:gdLst/>
              <a:ahLst/>
              <a:cxnLst/>
              <a:rect l="l" t="t" r="r" b="b"/>
              <a:pathLst>
                <a:path w="2709333" h="278902" extrusionOk="0">
                  <a:moveTo>
                    <a:pt x="0" y="0"/>
                  </a:moveTo>
                  <a:lnTo>
                    <a:pt x="2709333" y="0"/>
                  </a:lnTo>
                  <a:lnTo>
                    <a:pt x="2709333" y="278902"/>
                  </a:lnTo>
                  <a:lnTo>
                    <a:pt x="0" y="278902"/>
                  </a:lnTo>
                  <a:close/>
                </a:path>
              </a:pathLst>
            </a:custGeom>
            <a:solidFill>
              <a:srgbClr val="005082"/>
            </a:solidFill>
            <a:ln>
              <a:noFill/>
            </a:ln>
          </p:spPr>
        </p:sp>
        <p:sp>
          <p:nvSpPr>
            <p:cNvPr id="95" name="Google Shape;95;p1"/>
            <p:cNvSpPr txBox="1"/>
            <p:nvPr/>
          </p:nvSpPr>
          <p:spPr>
            <a:xfrm>
              <a:off x="0" y="-9525"/>
              <a:ext cx="2709333" cy="2884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775" tIns="50775" rIns="50775" bIns="50775" anchor="ctr" anchorCtr="0">
              <a:noAutofit/>
            </a:bodyPr>
            <a:lstStyle/>
            <a:p>
              <a:pPr marL="0" marR="0" lvl="0" indent="0" algn="ctr" rtl="0">
                <a:lnSpc>
                  <a:spcPct val="299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96" name="Google Shape;96;p1"/>
          <p:cNvCxnSpPr/>
          <p:nvPr/>
        </p:nvCxnSpPr>
        <p:spPr>
          <a:xfrm>
            <a:off x="1905000" y="3238500"/>
            <a:ext cx="28575000" cy="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97" name="Google Shape;97;p1"/>
          <p:cNvGrpSpPr/>
          <p:nvPr/>
        </p:nvGrpSpPr>
        <p:grpSpPr>
          <a:xfrm>
            <a:off x="1901026" y="3238500"/>
            <a:ext cx="28578971" cy="3784459"/>
            <a:chOff x="-1482" y="0"/>
            <a:chExt cx="10657904" cy="1420856"/>
          </a:xfrm>
        </p:grpSpPr>
        <p:sp>
          <p:nvSpPr>
            <p:cNvPr id="98" name="Google Shape;98;p1"/>
            <p:cNvSpPr/>
            <p:nvPr/>
          </p:nvSpPr>
          <p:spPr>
            <a:xfrm>
              <a:off x="0" y="0"/>
              <a:ext cx="10656422" cy="1420856"/>
            </a:xfrm>
            <a:custGeom>
              <a:avLst/>
              <a:gdLst/>
              <a:ahLst/>
              <a:cxnLst/>
              <a:rect l="l" t="t" r="r" b="b"/>
              <a:pathLst>
                <a:path w="10656422" h="1420856" extrusionOk="0">
                  <a:moveTo>
                    <a:pt x="0" y="0"/>
                  </a:moveTo>
                  <a:lnTo>
                    <a:pt x="10656422" y="0"/>
                  </a:lnTo>
                  <a:lnTo>
                    <a:pt x="10656422" y="1420856"/>
                  </a:lnTo>
                  <a:lnTo>
                    <a:pt x="0" y="142085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99" name="Google Shape;99;p1"/>
            <p:cNvSpPr txBox="1"/>
            <p:nvPr/>
          </p:nvSpPr>
          <p:spPr>
            <a:xfrm>
              <a:off x="-1482" y="186614"/>
              <a:ext cx="10656423" cy="11446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8999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997" b="1" i="0" u="none" strike="noStrike" cap="none" dirty="0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Clique para </a:t>
              </a:r>
              <a:r>
                <a:rPr lang="en-US" sz="9997" b="1" i="0" u="none" strike="noStrike" cap="none" dirty="0" err="1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editar</a:t>
              </a:r>
              <a:r>
                <a:rPr lang="en-US" sz="9997" b="1" i="0" u="none" strike="noStrike" cap="none" dirty="0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 o </a:t>
              </a:r>
              <a:r>
                <a:rPr lang="en-US" sz="9997" b="1" i="0" u="none" strike="noStrike" cap="none" dirty="0" err="1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título</a:t>
              </a:r>
              <a:r>
                <a:rPr lang="en-US" sz="9997" b="1" i="0" u="none" strike="noStrike" cap="none" dirty="0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 do </a:t>
              </a:r>
              <a:r>
                <a:rPr lang="en-US" sz="9997" b="1" i="0" u="none" strike="noStrike" cap="none" dirty="0" err="1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trabalho</a:t>
              </a:r>
              <a:r>
                <a:rPr lang="en-US" sz="9997" b="1" i="0" u="none" strike="noStrike" cap="none" dirty="0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 que </a:t>
              </a:r>
              <a:r>
                <a:rPr lang="en-US" sz="9997" b="1" i="0" u="none" strike="noStrike" cap="none" dirty="0" err="1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pode</a:t>
              </a:r>
              <a:r>
                <a:rPr lang="en-US" sz="9997" b="1" i="0" u="none" strike="noStrike" cap="none" dirty="0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US" sz="9997" b="1" i="0" u="none" strike="noStrike" cap="none" dirty="0" err="1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ou</a:t>
              </a:r>
              <a:r>
                <a:rPr lang="en-US" sz="9997" b="1" i="0" u="none" strike="noStrike" cap="none" dirty="0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US" sz="9997" b="1" i="0" u="none" strike="noStrike" cap="none" dirty="0" err="1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não</a:t>
              </a:r>
              <a:r>
                <a:rPr lang="en-US" sz="9997" b="1" i="0" u="none" strike="noStrike" cap="none" dirty="0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US" sz="9997" b="1" i="0" u="none" strike="noStrike" cap="none" dirty="0" err="1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continuar</a:t>
              </a:r>
              <a:r>
                <a:rPr lang="en-US" sz="9997" b="1" i="0" u="none" strike="noStrike" cap="none" dirty="0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US" sz="9997" b="1" i="0" u="none" strike="noStrike" cap="none" dirty="0" err="1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na</a:t>
              </a:r>
              <a:r>
                <a:rPr lang="en-US" sz="9997" b="1" i="0" u="none" strike="noStrike" cap="none" dirty="0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US" sz="9997" b="1" i="0" u="none" strike="noStrike" cap="none" dirty="0" err="1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segunda</a:t>
              </a:r>
              <a:r>
                <a:rPr lang="en-US" sz="9997" b="1" i="0" u="none" strike="noStrike" cap="none" dirty="0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US" sz="9997" b="1" i="0" u="none" strike="noStrike" cap="none" dirty="0" err="1" smtClean="0">
                  <a:solidFill>
                    <a:srgbClr val="0096FA"/>
                  </a:solidFill>
                  <a:latin typeface="Roboto"/>
                  <a:ea typeface="Roboto"/>
                  <a:cs typeface="Roboto"/>
                  <a:sym typeface="Roboto"/>
                </a:rPr>
                <a:t>linha</a:t>
              </a:r>
              <a:endParaRPr lang="en-US" sz="9997" b="1" i="0" u="none" strike="noStrike" cap="none" dirty="0" smtClean="0">
                <a:solidFill>
                  <a:srgbClr val="0096FA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marR="0" lvl="0" indent="0" algn="l" rtl="0">
                <a:lnSpc>
                  <a:spcPct val="8999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lang="en-US" dirty="0">
                <a:ea typeface="Roboto"/>
              </a:endParaRPr>
            </a:p>
            <a:p>
              <a:pPr marL="0" marR="0" lvl="0" indent="0" algn="l" rtl="0">
                <a:lnSpc>
                  <a:spcPct val="8999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598" b="1" i="0" u="none" strike="noStrike" cap="none" dirty="0" smtClean="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PALAVRAS-CHAVE</a:t>
              </a:r>
              <a:r>
                <a:rPr lang="en-US" sz="3598" b="1" i="0" u="none" strike="noStrike" cap="none" dirty="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: </a:t>
              </a:r>
              <a:r>
                <a:rPr lang="en-US" sz="3598" b="0" i="0" u="none" strike="noStrike" cap="none" dirty="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TRÊS A CINCO PALAVRAS-CHAVES COM ATÉ 60 CARACTERES, SEPARADAS POR PONTO.</a:t>
              </a:r>
              <a:r>
                <a:rPr lang="en-US" sz="3598" b="1" i="0" u="none" strike="noStrike" cap="none" dirty="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endParaRPr dirty="0"/>
            </a:p>
          </p:txBody>
        </p:sp>
      </p:grpSp>
      <p:grpSp>
        <p:nvGrpSpPr>
          <p:cNvPr id="100" name="Google Shape;100;p1"/>
          <p:cNvGrpSpPr/>
          <p:nvPr/>
        </p:nvGrpSpPr>
        <p:grpSpPr>
          <a:xfrm>
            <a:off x="1905000" y="7288432"/>
            <a:ext cx="13573125" cy="3359291"/>
            <a:chOff x="0" y="-9525"/>
            <a:chExt cx="5061801" cy="1252774"/>
          </a:xfrm>
        </p:grpSpPr>
        <p:sp>
          <p:nvSpPr>
            <p:cNvPr id="101" name="Google Shape;101;p1"/>
            <p:cNvSpPr/>
            <p:nvPr/>
          </p:nvSpPr>
          <p:spPr>
            <a:xfrm>
              <a:off x="0" y="0"/>
              <a:ext cx="5061801" cy="1243249"/>
            </a:xfrm>
            <a:custGeom>
              <a:avLst/>
              <a:gdLst/>
              <a:ahLst/>
              <a:cxnLst/>
              <a:rect l="l" t="t" r="r" b="b"/>
              <a:pathLst>
                <a:path w="5061801" h="1243249" extrusionOk="0">
                  <a:moveTo>
                    <a:pt x="0" y="0"/>
                  </a:moveTo>
                  <a:lnTo>
                    <a:pt x="5061801" y="0"/>
                  </a:lnTo>
                  <a:lnTo>
                    <a:pt x="5061801" y="1243249"/>
                  </a:lnTo>
                  <a:lnTo>
                    <a:pt x="0" y="124324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02" name="Google Shape;102;p1"/>
            <p:cNvSpPr txBox="1"/>
            <p:nvPr/>
          </p:nvSpPr>
          <p:spPr>
            <a:xfrm>
              <a:off x="0" y="-9525"/>
              <a:ext cx="5061801" cy="12527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775" tIns="50775" rIns="50775" bIns="50775" anchor="ctr" anchorCtr="0">
              <a:noAutofit/>
            </a:bodyPr>
            <a:lstStyle/>
            <a:p>
              <a:pPr marL="0" marR="0" lvl="0" indent="0" algn="l" rtl="0">
                <a:lnSpc>
                  <a:spcPct val="12000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98" b="1" i="0" u="none" strike="noStrike" cap="none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NOME DO/A(S) ESTUDANTE(S) (IC)</a:t>
              </a:r>
              <a:endParaRPr dirty="0"/>
            </a:p>
            <a:p>
              <a:pPr marL="0" marR="0" lvl="0" indent="0" algn="l" rtl="0">
                <a:lnSpc>
                  <a:spcPct val="12000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98" b="1" i="0" u="none" strike="noStrike" cap="none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NOME DO/A ORIENTADOR/A (PQ)</a:t>
              </a:r>
              <a:endParaRPr dirty="0"/>
            </a:p>
          </p:txBody>
        </p:sp>
      </p:grpSp>
      <p:grpSp>
        <p:nvGrpSpPr>
          <p:cNvPr id="103" name="Google Shape;103;p1"/>
          <p:cNvGrpSpPr/>
          <p:nvPr/>
        </p:nvGrpSpPr>
        <p:grpSpPr>
          <a:xfrm>
            <a:off x="16954500" y="7288432"/>
            <a:ext cx="13573125" cy="3359291"/>
            <a:chOff x="0" y="-9525"/>
            <a:chExt cx="5061801" cy="1252774"/>
          </a:xfrm>
        </p:grpSpPr>
        <p:sp>
          <p:nvSpPr>
            <p:cNvPr id="104" name="Google Shape;104;p1"/>
            <p:cNvSpPr/>
            <p:nvPr/>
          </p:nvSpPr>
          <p:spPr>
            <a:xfrm>
              <a:off x="0" y="0"/>
              <a:ext cx="5061801" cy="1243249"/>
            </a:xfrm>
            <a:custGeom>
              <a:avLst/>
              <a:gdLst/>
              <a:ahLst/>
              <a:cxnLst/>
              <a:rect l="l" t="t" r="r" b="b"/>
              <a:pathLst>
                <a:path w="5061801" h="1243249" extrusionOk="0">
                  <a:moveTo>
                    <a:pt x="0" y="0"/>
                  </a:moveTo>
                  <a:lnTo>
                    <a:pt x="5061801" y="0"/>
                  </a:lnTo>
                  <a:lnTo>
                    <a:pt x="5061801" y="1243249"/>
                  </a:lnTo>
                  <a:lnTo>
                    <a:pt x="0" y="124324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05" name="Google Shape;105;p1"/>
            <p:cNvSpPr txBox="1"/>
            <p:nvPr/>
          </p:nvSpPr>
          <p:spPr>
            <a:xfrm>
              <a:off x="0" y="-9525"/>
              <a:ext cx="5061801" cy="12527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775" tIns="50775" rIns="50775" bIns="50775" anchor="ctr" anchorCtr="0">
              <a:noAutofit/>
            </a:bodyPr>
            <a:lstStyle/>
            <a:p>
              <a:pPr marL="0" marR="0" lvl="0" indent="0" algn="l" rtl="0">
                <a:lnSpc>
                  <a:spcPct val="1200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598" b="0" i="0" u="none" strike="noStrike" cap="none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Indicar</a:t>
              </a:r>
              <a:r>
                <a:rPr lang="en-US" sz="3598" b="0" i="0" u="none" strike="noStrike" cap="none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US" sz="3598" b="0" i="0" u="none" strike="noStrike" cap="none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programa</a:t>
              </a:r>
              <a:r>
                <a:rPr lang="en-US" sz="3598" b="0" i="0" u="none" strike="noStrike" cap="none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: PIBC </a:t>
              </a:r>
              <a:r>
                <a:rPr lang="en-US" sz="3598" b="0" i="0" u="none" strike="noStrike" cap="none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ou</a:t>
              </a:r>
              <a:r>
                <a:rPr lang="en-US" sz="3598" b="0" i="0" u="none" strike="noStrike" cap="none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PIBIC-EM </a:t>
              </a:r>
              <a:r>
                <a:rPr lang="en-US" sz="3598" b="0" i="0" u="none" strike="noStrike" cap="none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ou</a:t>
              </a:r>
              <a:r>
                <a:rPr lang="en-US" sz="3598" b="0" i="0" u="none" strike="noStrike" cap="none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PIBITI</a:t>
              </a:r>
              <a:endParaRPr dirty="0"/>
            </a:p>
            <a:p>
              <a:pPr marL="0" marR="0" lvl="0" indent="0" algn="l" rtl="0">
                <a:lnSpc>
                  <a:spcPct val="1200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598" b="0" i="0" u="none" strike="noStrike" cap="none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Indicar</a:t>
              </a:r>
              <a:r>
                <a:rPr lang="en-US" sz="3598" b="0" i="0" u="none" strike="noStrike" cap="none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o </a:t>
              </a:r>
              <a:r>
                <a:rPr lang="en-US" sz="3598" b="0" i="0" u="none" strike="noStrike" cap="none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câmpus</a:t>
              </a:r>
              <a:r>
                <a:rPr lang="en-US" sz="3598" b="0" i="0" u="none" strike="noStrike" cap="none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de </a:t>
              </a:r>
              <a:r>
                <a:rPr lang="en-US" sz="3598" b="0" i="0" u="none" strike="noStrike" cap="none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origem</a:t>
              </a:r>
              <a:endParaRPr dirty="0"/>
            </a:p>
            <a:p>
              <a:pPr marL="0" marR="0" lvl="0" indent="0" algn="l" rtl="0">
                <a:lnSpc>
                  <a:spcPct val="1200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598" b="0" i="0" u="none" strike="noStrike" cap="none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Informar</a:t>
              </a:r>
              <a:r>
                <a:rPr lang="en-US" sz="3598" b="0" i="0" u="none" strike="noStrike" cap="none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o email do </a:t>
              </a:r>
              <a:r>
                <a:rPr lang="en-US" sz="3598" b="0" i="0" u="none" strike="noStrike" cap="none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orientador</a:t>
              </a:r>
              <a:r>
                <a:rPr lang="en-US" sz="3598" b="0" i="0" u="none" strike="noStrike" cap="none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endParaRPr dirty="0"/>
            </a:p>
          </p:txBody>
        </p:sp>
      </p:grpSp>
      <p:sp>
        <p:nvSpPr>
          <p:cNvPr id="106" name="Google Shape;106;p1"/>
          <p:cNvSpPr txBox="1"/>
          <p:nvPr/>
        </p:nvSpPr>
        <p:spPr>
          <a:xfrm>
            <a:off x="1905000" y="10944225"/>
            <a:ext cx="13573125" cy="1960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98" b="1" i="0" u="none" strike="noStrike" cap="non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Introdução</a:t>
            </a:r>
            <a:endParaRPr/>
          </a:p>
          <a:p>
            <a:pPr marL="0" marR="0" lvl="0" indent="0" algn="just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introdução deverá estar escrita aqui de forma a apresentar uma visão geral sucinta do que foi desenvolvido no trabalho.</a:t>
            </a:r>
            <a:endParaRPr/>
          </a:p>
          <a:p>
            <a:pPr marL="0" marR="0" lvl="0" indent="0" algn="just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</a:t>
            </a:r>
            <a:endParaRPr/>
          </a:p>
          <a:p>
            <a:pPr marL="0" marR="0" lvl="0" indent="0" algn="l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598" b="0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l" rtl="0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98" b="1" i="0" u="none" strike="noStrike" cap="non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Metodologia</a:t>
            </a:r>
            <a:endParaRPr/>
          </a:p>
          <a:p>
            <a:pPr marL="0" marR="0" lvl="0" indent="0" algn="just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metodologia deverá estar escrita aqui de forma a apresentar uma visão geral sucinta do que foi desenvolvido no trabalho.</a:t>
            </a:r>
            <a:endParaRPr/>
          </a:p>
          <a:p>
            <a:pPr marL="0" marR="0" lvl="0" indent="0" algn="just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</a:t>
            </a:r>
            <a:endParaRPr/>
          </a:p>
          <a:p>
            <a:pPr marL="0" marR="0" lvl="0" indent="0" algn="l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598" b="0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l" rtl="0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98" b="1" i="0" u="none" strike="noStrike" cap="non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Resultados e Discussão</a:t>
            </a:r>
            <a:endParaRPr/>
          </a:p>
          <a:p>
            <a:pPr marL="0" marR="0" lvl="0" indent="0" algn="just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Os resultados estarão dispostos nesta seção.</a:t>
            </a:r>
            <a:endParaRPr/>
          </a:p>
          <a:p>
            <a:pPr marL="0" marR="0" lvl="0" indent="0" algn="just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Essa seção poderá conter tabelas e figuras para acompanhar a discussão dos resultados. </a:t>
            </a:r>
            <a:endParaRPr/>
          </a:p>
          <a:p>
            <a:pPr marL="0" marR="0" lvl="0" indent="0" algn="just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</a:t>
            </a:r>
            <a:endParaRPr/>
          </a:p>
        </p:txBody>
      </p:sp>
      <p:pic>
        <p:nvPicPr>
          <p:cNvPr id="107" name="Google Shape;10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2435" y="30972669"/>
            <a:ext cx="16500113" cy="10369108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"/>
          <p:cNvSpPr txBox="1"/>
          <p:nvPr/>
        </p:nvSpPr>
        <p:spPr>
          <a:xfrm>
            <a:off x="1905000" y="31444506"/>
            <a:ext cx="13573895" cy="555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79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99" b="1" i="0" u="none" strike="noStrike" cap="none">
                <a:solidFill>
                  <a:srgbClr val="005082"/>
                </a:solidFill>
                <a:latin typeface="Roboto"/>
                <a:ea typeface="Roboto"/>
                <a:cs typeface="Roboto"/>
                <a:sym typeface="Roboto"/>
              </a:rPr>
              <a:t>Gráfico 1. O título do gráfico vem na parte superior do gráfico</a:t>
            </a:r>
            <a:endParaRPr/>
          </a:p>
        </p:txBody>
      </p:sp>
      <p:graphicFrame>
        <p:nvGraphicFramePr>
          <p:cNvPr id="109" name="Google Shape;109;p1"/>
          <p:cNvGraphicFramePr/>
          <p:nvPr>
            <p:extLst>
              <p:ext uri="{D42A27DB-BD31-4B8C-83A1-F6EECF244321}">
                <p14:modId xmlns:p14="http://schemas.microsoft.com/office/powerpoint/2010/main" val="2344680990"/>
              </p:ext>
            </p:extLst>
          </p:nvPr>
        </p:nvGraphicFramePr>
        <p:xfrm>
          <a:off x="16906875" y="11365579"/>
          <a:ext cx="13569150" cy="5046325"/>
        </p:xfrm>
        <a:graphic>
          <a:graphicData uri="http://schemas.openxmlformats.org/drawingml/2006/table">
            <a:tbl>
              <a:tblPr>
                <a:noFill/>
                <a:tableStyleId>{D365EB40-7947-4E62-A463-F65EEEB2DD02}</a:tableStyleId>
              </a:tblPr>
              <a:tblGrid>
                <a:gridCol w="678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4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122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199" b="1" u="none" strike="noStrike" cap="none" dirty="0" err="1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Tabela</a:t>
                      </a:r>
                      <a:r>
                        <a:rPr lang="en-US" sz="3199" b="1" u="none" strike="noStrike" cap="none" dirty="0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1. A </a:t>
                      </a:r>
                      <a:r>
                        <a:rPr lang="en-US" sz="3199" b="1" u="none" strike="noStrike" cap="none" dirty="0" err="1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indicação</a:t>
                      </a:r>
                      <a:r>
                        <a:rPr lang="en-US" sz="3199" b="1" u="none" strike="noStrike" cap="none" dirty="0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de </a:t>
                      </a:r>
                      <a:r>
                        <a:rPr lang="en-US" sz="3199" b="1" u="none" strike="noStrike" cap="none" dirty="0" err="1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tabela</a:t>
                      </a:r>
                      <a:r>
                        <a:rPr lang="en-US" sz="3199" b="1" u="none" strike="noStrike" cap="none" dirty="0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en-US" sz="3199" b="1" u="none" strike="noStrike" cap="none" dirty="0" err="1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vem</a:t>
                      </a:r>
                      <a:r>
                        <a:rPr lang="en-US" sz="3199" b="1" u="none" strike="noStrike" cap="none" dirty="0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en-US" sz="3199" b="1" u="none" strike="noStrike" cap="none" dirty="0" err="1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na</a:t>
                      </a:r>
                      <a:r>
                        <a:rPr lang="en-US" sz="3199" b="1" u="none" strike="noStrike" cap="none" dirty="0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parte superior com </a:t>
                      </a:r>
                      <a:r>
                        <a:rPr lang="en-US" sz="3199" b="1" u="none" strike="noStrike" cap="none" dirty="0" err="1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fonte</a:t>
                      </a:r>
                      <a:r>
                        <a:rPr lang="en-US" sz="3199" b="1" u="none" strike="noStrike" cap="none" dirty="0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en-US" sz="3199" b="1" u="none" strike="noStrike" cap="none" dirty="0" err="1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Roboto</a:t>
                      </a:r>
                      <a:r>
                        <a:rPr lang="en-US" sz="3199" b="1" u="none" strike="noStrike" cap="none" dirty="0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32 e </a:t>
                      </a:r>
                      <a:r>
                        <a:rPr lang="en-US" sz="3199" b="1" u="none" strike="noStrike" cap="none" dirty="0" err="1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texto</a:t>
                      </a:r>
                      <a:r>
                        <a:rPr lang="en-US" sz="3199" b="1" u="none" strike="noStrike" cap="none" dirty="0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en-US" sz="3199" b="1" u="none" strike="noStrike" cap="none" dirty="0" err="1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justificado</a:t>
                      </a:r>
                      <a:endParaRPr sz="1100" u="none" strike="noStrike" cap="none" dirty="0"/>
                    </a:p>
                  </a:txBody>
                  <a:tcPr marL="76200" marR="76200" marT="76200" marB="762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0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199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Subtítulo 1</a:t>
                      </a:r>
                      <a:endParaRPr sz="1100" u="none" strike="noStrike" cap="none"/>
                    </a:p>
                  </a:txBody>
                  <a:tcPr marL="76200" marR="76200" marT="76200" marB="762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96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199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Subtítulo 2</a:t>
                      </a:r>
                      <a:endParaRPr sz="1100" u="none" strike="noStrike" cap="none"/>
                    </a:p>
                  </a:txBody>
                  <a:tcPr marL="76200" marR="76200" marT="76200" marB="762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9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0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199" b="1" u="none" strike="noStrike" cap="non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Linha 1</a:t>
                      </a:r>
                      <a:endParaRPr sz="1100" u="none" strike="noStrike" cap="none"/>
                    </a:p>
                  </a:txBody>
                  <a:tcPr marL="76200" marR="76200" marT="76200" marB="762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199" u="none" strike="noStrike" cap="non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Texto da tabela</a:t>
                      </a:r>
                      <a:endParaRPr sz="1100" u="none" strike="noStrike" cap="none"/>
                    </a:p>
                  </a:txBody>
                  <a:tcPr marL="76200" marR="76200" marT="76200" marB="762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1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199" b="1" u="none" strike="noStrike" cap="non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Linha 2</a:t>
                      </a:r>
                      <a:endParaRPr sz="1100" u="none" strike="noStrike" cap="none"/>
                    </a:p>
                  </a:txBody>
                  <a:tcPr marL="76200" marR="76200" marT="76200" marB="762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199" u="none" strike="noStrike" cap="non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Texto da tabela</a:t>
                      </a:r>
                      <a:endParaRPr sz="1100" u="none" strike="noStrike" cap="none"/>
                    </a:p>
                  </a:txBody>
                  <a:tcPr marL="76200" marR="76200" marT="76200" marB="762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1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199" b="1" u="none" strike="noStrike" cap="non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Linha 3</a:t>
                      </a:r>
                      <a:endParaRPr sz="1100" u="none" strike="noStrike" cap="none"/>
                    </a:p>
                  </a:txBody>
                  <a:tcPr marL="76200" marR="76200" marT="76200" marB="762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199" u="none" strike="noStrike" cap="non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Texto da tabela</a:t>
                      </a:r>
                      <a:endParaRPr sz="1100" u="none" strike="noStrike" cap="none"/>
                    </a:p>
                  </a:txBody>
                  <a:tcPr marL="76200" marR="76200" marT="76200" marB="762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1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199" b="1" u="none" strike="noStrike" cap="non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Linha 4</a:t>
                      </a:r>
                      <a:endParaRPr sz="1100" u="none" strike="noStrike" cap="none"/>
                    </a:p>
                  </a:txBody>
                  <a:tcPr marL="76200" marR="76200" marT="76200" marB="762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199" u="none" strike="noStrike" cap="none" dirty="0" err="1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Texto</a:t>
                      </a:r>
                      <a:r>
                        <a:rPr lang="en-US" sz="3199" u="none" strike="noStrike" cap="none" dirty="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da </a:t>
                      </a:r>
                      <a:r>
                        <a:rPr lang="en-US" sz="3199" u="none" strike="noStrike" cap="none" dirty="0" err="1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tabela</a:t>
                      </a:r>
                      <a:endParaRPr sz="1100" u="none" strike="noStrike" cap="none" dirty="0"/>
                    </a:p>
                  </a:txBody>
                  <a:tcPr marL="76200" marR="76200" marT="76200" marB="762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5959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10" name="Google Shape;110;p1"/>
          <p:cNvGrpSpPr/>
          <p:nvPr/>
        </p:nvGrpSpPr>
        <p:grpSpPr>
          <a:xfrm>
            <a:off x="16906875" y="17049750"/>
            <a:ext cx="13573145" cy="8956407"/>
            <a:chOff x="0" y="0"/>
            <a:chExt cx="18097527" cy="11941876"/>
          </a:xfrm>
        </p:grpSpPr>
        <p:sp>
          <p:nvSpPr>
            <p:cNvPr id="111" name="Google Shape;111;p1"/>
            <p:cNvSpPr/>
            <p:nvPr/>
          </p:nvSpPr>
          <p:spPr>
            <a:xfrm>
              <a:off x="0" y="0"/>
              <a:ext cx="18097527" cy="10922000"/>
            </a:xfrm>
            <a:custGeom>
              <a:avLst/>
              <a:gdLst/>
              <a:ahLst/>
              <a:cxnLst/>
              <a:rect l="l" t="t" r="r" b="b"/>
              <a:pathLst>
                <a:path w="667959" h="403119" extrusionOk="0">
                  <a:moveTo>
                    <a:pt x="0" y="0"/>
                  </a:moveTo>
                  <a:lnTo>
                    <a:pt x="667959" y="0"/>
                  </a:lnTo>
                  <a:lnTo>
                    <a:pt x="667959" y="403119"/>
                  </a:lnTo>
                  <a:lnTo>
                    <a:pt x="0" y="40311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2" name="Google Shape;112;p1"/>
            <p:cNvSpPr txBox="1"/>
            <p:nvPr/>
          </p:nvSpPr>
          <p:spPr>
            <a:xfrm>
              <a:off x="0" y="11226800"/>
              <a:ext cx="18097500" cy="7150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3798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199" b="1" i="0" u="none" strike="noStrike" cap="none">
                  <a:solidFill>
                    <a:srgbClr val="005082"/>
                  </a:solidFill>
                  <a:latin typeface="Roboto"/>
                  <a:ea typeface="Roboto"/>
                  <a:cs typeface="Roboto"/>
                  <a:sym typeface="Roboto"/>
                </a:rPr>
                <a:t>Figura 1. A indicação de figura vem na parte inferior da figura</a:t>
              </a:r>
              <a:endParaRPr/>
            </a:p>
          </p:txBody>
        </p:sp>
      </p:grpSp>
      <p:sp>
        <p:nvSpPr>
          <p:cNvPr id="113" name="Google Shape;113;p1"/>
          <p:cNvSpPr txBox="1"/>
          <p:nvPr/>
        </p:nvSpPr>
        <p:spPr>
          <a:xfrm>
            <a:off x="16906875" y="26946225"/>
            <a:ext cx="13573125" cy="1212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98" b="1" i="0" u="none" strike="noStrike" cap="non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Conclusões</a:t>
            </a:r>
            <a:endParaRPr/>
          </a:p>
          <a:p>
            <a:pPr marL="0" marR="0" lvl="0" indent="0" algn="l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Nessa seção serão apresentadas as principais conclusões do trabalho conclusões do trabalho.</a:t>
            </a:r>
            <a:endParaRPr/>
          </a:p>
          <a:p>
            <a:pPr marL="0" marR="0" lvl="0" indent="0" algn="l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</a:t>
            </a:r>
            <a:endParaRPr/>
          </a:p>
          <a:p>
            <a:pPr marL="0" marR="0" lvl="0" indent="0" algn="l" rtl="0">
              <a:lnSpc>
                <a:spcPct val="1500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598" b="0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l" rtl="0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98" b="1" i="0" u="none" strike="noStrike" cap="non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Referências Bibliográficas</a:t>
            </a:r>
            <a:endParaRPr/>
          </a:p>
          <a:p>
            <a:pPr marL="0" marR="0" lvl="0" indent="0" algn="l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Horak, J.; Kouldelka, L.; </a:t>
            </a:r>
            <a:r>
              <a:rPr lang="en-US" sz="3598" b="0" i="1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Journal Materials Science 29</a:t>
            </a: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, 1497, 1994.</a:t>
            </a:r>
            <a:endParaRPr/>
          </a:p>
          <a:p>
            <a:pPr marL="0" marR="0" lvl="0" indent="0" algn="l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Abrarov, S. M.; Yuldashev, Sh. U.; Lee, S. B.; Kang, T. W.; </a:t>
            </a:r>
            <a:r>
              <a:rPr lang="en-US" sz="3598" b="0" i="1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Journal of Luminescence</a:t>
            </a: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, 109, 25– 29, 2004.</a:t>
            </a:r>
            <a:endParaRPr/>
          </a:p>
          <a:p>
            <a:pPr marL="0" marR="0" lvl="0" indent="0" algn="l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SOUSA,V.C. et al. </a:t>
            </a:r>
            <a:r>
              <a:rPr lang="en-US" sz="3598" b="0" i="1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International Journal of Inorganic Materials</a:t>
            </a: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, v.1, p.235-241, 1999.</a:t>
            </a:r>
            <a:endParaRPr/>
          </a:p>
          <a:p>
            <a:pPr marL="0" marR="0" lvl="0" indent="0" algn="l" rtl="0">
              <a:lnSpc>
                <a:spcPct val="150027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598" b="0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l" rtl="0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98" b="1" i="0" u="none" strike="noStrike" cap="non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Agradecimentos</a:t>
            </a:r>
            <a:endParaRPr/>
          </a:p>
          <a:p>
            <a:pPr marL="0" marR="0" lvl="0" indent="0" algn="l" rtl="0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8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fonte deve ser Roboto, tamanho 36, espaçamento 1.2 e texto justificado. A fonte deve ser Roboto, tamanho 36, espaçamento 1.2 e texto justificado.</a:t>
            </a:r>
            <a:endParaRPr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539" y="-1177915"/>
            <a:ext cx="10287000" cy="571500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938" y="40956527"/>
            <a:ext cx="6348720" cy="21338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675</Words>
  <Application>Microsoft Office PowerPoint</Application>
  <PresentationFormat>Personalizar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Roboto</vt:lpstr>
      <vt:lpstr>Arial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da Silva Leite Junior</dc:creator>
  <cp:lastModifiedBy>Felipe da Silva Leite Junior</cp:lastModifiedBy>
  <cp:revision>1</cp:revision>
  <dcterms:created xsi:type="dcterms:W3CDTF">2006-08-16T00:00:00Z</dcterms:created>
  <dcterms:modified xsi:type="dcterms:W3CDTF">2024-11-18T20:54:47Z</dcterms:modified>
</cp:coreProperties>
</file>